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53F"/>
    <a:srgbClr val="CE7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4729"/>
  </p:normalViewPr>
  <p:slideViewPr>
    <p:cSldViewPr snapToGrid="0" snapToObjects="1">
      <p:cViewPr varScale="1">
        <p:scale>
          <a:sx n="92" d="100"/>
          <a:sy n="92" d="100"/>
        </p:scale>
        <p:origin x="8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4FDB0-9C2D-074A-82E3-F0FB2D9DF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2D9C70-5252-1942-BDBE-CF3452DC9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077CC-F423-9F49-B1E1-2D1C7132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B3F51-6CB1-2C4B-B964-2DE6B801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7C637AD-FB94-4B4B-A923-444BC9D1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4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7C1CC-2511-F64C-B0E2-562B879B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C6F23AB-FFBA-D540-9820-8922FA923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9B0EEE-A9CB-5D45-A33A-5C0F1875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19222-8B47-7140-9E34-558CF285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DE307AB-B64B-014B-99B2-4B1B574B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17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C29C16-E0BA-CA4B-975D-D5D3F3056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C6995907-C7C4-CE47-A1AF-30663B123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083CF4-23FA-A443-9B06-A1CEDA1B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6E4FE-D452-CE4C-ADD7-D3E0FA3D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12F5364-B0C1-DE4F-858B-773471FB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4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58B38-2254-EC45-AE4D-5ADD38F6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005FF-342C-0D48-A5D0-D8CD341AA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34B9A-0B00-2A4B-B04C-4509ED73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522E3F-B5F4-B14D-BFED-325AC26F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7F83C7E-1C8D-E84E-A6FE-CEE81D81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38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FFE66-57CB-7B40-AA9D-FB9DC2EB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3B6BB5-1CD8-804A-8E98-F60D5A186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86C42-8146-A247-B35A-BEAF9127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0613C4-6EC3-6F4E-8FC0-D879728E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ED120CD-8BF5-C841-9667-9F3B20A3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03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D297D-F270-E847-BD0E-AA2249B0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18C52-9AED-5D40-8B85-12723EE82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BE1497-F717-494E-81EB-E0E063D2A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2E7962-9228-7641-9504-1059B14F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88AF0-6C06-014A-95E9-6C7E17E4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B04EE04-FDB8-9D45-9D95-4028A145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904D6-0FA5-5E4F-8D55-6088918B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A97408-0BC6-EA4F-965F-AEA8224D7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6978AA-94BB-814B-BF72-9D91BD8C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6F3ADD-DD21-C24E-ABE7-7E618053D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3D8A5-0663-B649-85AB-D4728134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B127A4-D3DF-9C46-9659-4E1A078C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9636CF-B093-914E-88C6-6128DF0F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C2908BA-DADA-5E41-A2B9-458946C8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14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311E8-6D76-B544-A96A-A70A5925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57F165-9ED1-B344-8745-282125D8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AF157E-D5B0-0D4D-91DC-DE764F61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633F91A6-41D3-C343-9D80-35DD042B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28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833D60-09EE-F940-9F79-B37E387A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EA932C-2B6B-C544-86B9-96D48C51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B3BE793-C90B-3D44-8129-D886ACD9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6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FE5E6-E24A-F04E-B5C3-3301F674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4B76C-6B22-B54F-8030-570E265E3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A119E1-3DE8-D442-ADE6-21625D372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2B2797-B192-C54A-AF9F-A39DD17A8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F3E167-A963-C542-8E33-90E88B2E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849DE2AC-F334-2944-B574-F94FD006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76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B95F-344B-6249-B934-80C2086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2E6176-CB0A-0F4E-A866-2C32DE614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AC12B3-8222-D54B-87AE-C52647B2A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12FC04-259B-814C-927C-052487D3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493BEC-766A-E64E-A15A-B8EFF780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E7C2D01F-1885-4547-8D66-242AC760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23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2E3712-A9B7-B140-BA3E-5F109BF7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70D10B-0E8B-984E-91E0-6B31C270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23ED9-D33A-484A-9471-2B322C6CE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BB9A-0BEF-DC4F-9649-07703C5D1ED8}" type="datetimeFigureOut">
              <a:rPr kumimoji="1" lang="zh-CN" altLang="en-US" smtClean="0"/>
              <a:t>2021/10/27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FEC056-57E0-BA4E-82E0-BF43E68BB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590D112-84E2-BC45-A25E-352977993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ED06A-371F-8B4E-8BA8-AF271A478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85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5F0D8AC-3824-694B-92FD-B2A60C7A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9" b="4255"/>
          <a:stretch/>
        </p:blipFill>
        <p:spPr>
          <a:xfrm rot="10800000">
            <a:off x="0" y="0"/>
            <a:ext cx="7658100" cy="172648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54DA2D-C1CD-7447-918A-42A9A50E5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9" b="4255"/>
          <a:stretch/>
        </p:blipFill>
        <p:spPr>
          <a:xfrm>
            <a:off x="756878" y="4280006"/>
            <a:ext cx="11435122" cy="257799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0"/>
              </a:prstClr>
            </a:outerShdw>
          </a:effectLst>
        </p:spPr>
      </p:pic>
      <p:pic>
        <p:nvPicPr>
          <p:cNvPr id="3" name="Picture 4" descr="C:\Documents and Settings\Administrator\桌面\未标题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8" b="12742"/>
          <a:stretch/>
        </p:blipFill>
        <p:spPr bwMode="auto">
          <a:xfrm>
            <a:off x="0" y="184042"/>
            <a:ext cx="5135893" cy="66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5" y="502445"/>
            <a:ext cx="19304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0198" y="2649301"/>
            <a:ext cx="4196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Spinach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全民运动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0198" y="582244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2021.10.27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38" y="582712"/>
            <a:ext cx="27051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5B646AB-383D-2D4A-BC15-125126B788BB}"/>
              </a:ext>
            </a:extLst>
          </p:cNvPr>
          <p:cNvSpPr/>
          <p:nvPr/>
        </p:nvSpPr>
        <p:spPr>
          <a:xfrm flipV="1">
            <a:off x="2831638" y="3521021"/>
            <a:ext cx="1226012" cy="50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AA476-E1B5-409E-BD3D-3606414FEB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14" y="4941577"/>
            <a:ext cx="1724181" cy="17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D8E748-1909-D94D-8D1A-083939530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9" b="4255"/>
          <a:stretch/>
        </p:blipFill>
        <p:spPr>
          <a:xfrm>
            <a:off x="0" y="4109372"/>
            <a:ext cx="12192000" cy="274862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C0259F-3897-9F4E-9F14-7C64821F4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9" b="4255"/>
          <a:stretch/>
        </p:blipFill>
        <p:spPr>
          <a:xfrm rot="10800000">
            <a:off x="0" y="0"/>
            <a:ext cx="12192000" cy="274862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EECD0D-551B-D142-95BF-AB5130AD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6" y="176213"/>
            <a:ext cx="1352550" cy="5313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FA8EF1D-AD66-0E4C-94B5-6842C1F440B8}"/>
              </a:ext>
            </a:extLst>
          </p:cNvPr>
          <p:cNvSpPr/>
          <p:nvPr/>
        </p:nvSpPr>
        <p:spPr>
          <a:xfrm>
            <a:off x="171456" y="-1"/>
            <a:ext cx="114300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15FFF2-9FC6-4E4A-B299-52FFF2741141}"/>
              </a:ext>
            </a:extLst>
          </p:cNvPr>
          <p:cNvSpPr/>
          <p:nvPr/>
        </p:nvSpPr>
        <p:spPr>
          <a:xfrm flipH="1">
            <a:off x="390540" y="259216"/>
            <a:ext cx="66672" cy="407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8763C-34B7-C54E-A660-6A6FA991F8ED}"/>
              </a:ext>
            </a:extLst>
          </p:cNvPr>
          <p:cNvSpPr txBox="1"/>
          <p:nvPr/>
        </p:nvSpPr>
        <p:spPr>
          <a:xfrm>
            <a:off x="685801" y="148648"/>
            <a:ext cx="392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cs typeface="+mn-ea"/>
                <a:sym typeface="+mn-lt"/>
              </a:rPr>
              <a:t>是</a:t>
            </a:r>
            <a:r>
              <a:rPr kumimoji="1" lang="zh-CN" altLang="en-US" sz="3200" dirty="0" smtClean="0">
                <a:cs typeface="+mn-ea"/>
                <a:sym typeface="+mn-lt"/>
              </a:rPr>
              <a:t>什么？</a:t>
            </a:r>
            <a:endParaRPr kumimoji="1" lang="zh-CN" altLang="en-US" sz="3200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41" y="3264"/>
            <a:ext cx="4660317" cy="146031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118011"/>
            <a:ext cx="12192000" cy="31997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2" y="2436755"/>
            <a:ext cx="3838575" cy="2562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2640" y="2494087"/>
            <a:ext cx="6975835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cs typeface="+mn-ea"/>
                <a:sym typeface="+mn-lt"/>
              </a:rPr>
              <a:t>Spinach</a:t>
            </a:r>
            <a:r>
              <a:rPr lang="zh-CN" altLang="en-US" b="1" dirty="0" smtClean="0">
                <a:cs typeface="+mn-ea"/>
                <a:sym typeface="+mn-lt"/>
              </a:rPr>
              <a:t>全民运动</a:t>
            </a:r>
            <a:r>
              <a:rPr lang="en-US" altLang="zh-CN" b="1" dirty="0" smtClean="0">
                <a:cs typeface="+mn-ea"/>
                <a:sym typeface="+mn-lt"/>
              </a:rPr>
              <a:t> </a:t>
            </a:r>
            <a:r>
              <a:rPr lang="zh-CN" altLang="en-US" dirty="0" smtClean="0">
                <a:cs typeface="+mn-ea"/>
                <a:sym typeface="+mn-lt"/>
              </a:rPr>
              <a:t>是一款记录社团活动，竞技排名的网页。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cs typeface="+mn-ea"/>
                <a:sym typeface="+mn-lt"/>
              </a:rPr>
              <a:t>他支持对社团成员管理、活动记录、积分排行、收支管理。让我们在记录运动点滴的同时，能互相比拼，强健体魄。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cs typeface="+mn-ea"/>
                <a:sym typeface="+mn-lt"/>
              </a:rPr>
              <a:t>Spinach</a:t>
            </a:r>
            <a:r>
              <a:rPr lang="zh-CN" altLang="en-US" dirty="0" smtClean="0">
                <a:cs typeface="+mn-ea"/>
                <a:sym typeface="+mn-lt"/>
              </a:rPr>
              <a:t>意为菠菜，取名自</a:t>
            </a:r>
            <a:r>
              <a:rPr lang="en-US" altLang="zh-CN" dirty="0" smtClean="0">
                <a:cs typeface="+mn-ea"/>
                <a:sym typeface="+mn-lt"/>
              </a:rPr>
              <a:t>《</a:t>
            </a:r>
            <a:r>
              <a:rPr lang="zh-CN" altLang="en-US" dirty="0" smtClean="0">
                <a:cs typeface="+mn-ea"/>
                <a:sym typeface="+mn-lt"/>
              </a:rPr>
              <a:t>大力水手</a:t>
            </a:r>
            <a:r>
              <a:rPr lang="en-US" altLang="zh-CN" dirty="0" smtClean="0">
                <a:cs typeface="+mn-ea"/>
                <a:sym typeface="+mn-lt"/>
              </a:rPr>
              <a:t>》</a:t>
            </a:r>
            <a:r>
              <a:rPr lang="zh-CN" altLang="en-US" dirty="0" smtClean="0">
                <a:cs typeface="+mn-ea"/>
                <a:sym typeface="+mn-lt"/>
              </a:rPr>
              <a:t>，</a:t>
            </a:r>
            <a:r>
              <a:rPr lang="zh-CN" altLang="en-US" b="1" dirty="0" smtClean="0">
                <a:cs typeface="+mn-ea"/>
                <a:sym typeface="+mn-lt"/>
              </a:rPr>
              <a:t>希望使用这款应用的朋友像大力水手吃了菠菜一样</a:t>
            </a:r>
            <a:r>
              <a:rPr lang="zh-CN" altLang="en-US" b="1" dirty="0">
                <a:cs typeface="+mn-ea"/>
                <a:sym typeface="+mn-lt"/>
              </a:rPr>
              <a:t>健康</a:t>
            </a:r>
            <a:r>
              <a:rPr lang="zh-CN" altLang="en-US" b="1" dirty="0" smtClean="0">
                <a:cs typeface="+mn-ea"/>
                <a:sym typeface="+mn-lt"/>
              </a:rPr>
              <a:t>强壮！</a:t>
            </a:r>
            <a:endParaRPr lang="zh-CN" altLang="en-US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3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3140969"/>
            <a:ext cx="3026880" cy="303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" name="矩形 213"/>
          <p:cNvSpPr/>
          <p:nvPr/>
        </p:nvSpPr>
        <p:spPr>
          <a:xfrm>
            <a:off x="376839" y="1561427"/>
            <a:ext cx="7000506" cy="2155605"/>
          </a:xfrm>
          <a:prstGeom prst="rect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zh-CN" altLang="en-US" sz="2400" dirty="0">
              <a:cs typeface="+mn-ea"/>
              <a:sym typeface="+mn-lt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41C472F-C868-4E45-9151-F8214BB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6" y="176213"/>
            <a:ext cx="1352550" cy="531359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7576412-2A63-C345-B52D-956F71D03BCC}"/>
              </a:ext>
            </a:extLst>
          </p:cNvPr>
          <p:cNvSpPr/>
          <p:nvPr/>
        </p:nvSpPr>
        <p:spPr>
          <a:xfrm>
            <a:off x="171456" y="-1"/>
            <a:ext cx="114300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B69C032-9CDF-2646-91CA-1BFAEA69529F}"/>
              </a:ext>
            </a:extLst>
          </p:cNvPr>
          <p:cNvSpPr/>
          <p:nvPr/>
        </p:nvSpPr>
        <p:spPr>
          <a:xfrm flipH="1">
            <a:off x="390540" y="259216"/>
            <a:ext cx="66672" cy="407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648681A-197C-8A43-ACB1-181480237FD0}"/>
              </a:ext>
            </a:extLst>
          </p:cNvPr>
          <p:cNvSpPr txBox="1"/>
          <p:nvPr/>
        </p:nvSpPr>
        <p:spPr>
          <a:xfrm>
            <a:off x="685801" y="148648"/>
            <a:ext cx="392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cs typeface="+mn-ea"/>
                <a:sym typeface="+mn-lt"/>
              </a:rPr>
              <a:t>为什么？</a:t>
            </a:r>
            <a:endParaRPr kumimoji="1" lang="zh-CN" altLang="en-US" sz="32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0540" y="3870121"/>
            <a:ext cx="6986805" cy="2155605"/>
          </a:xfrm>
          <a:prstGeom prst="rect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en-US" altLang="zh-CN" sz="2400" dirty="0">
              <a:cs typeface="+mn-ea"/>
              <a:sym typeface="+mn-lt"/>
            </a:endParaRPr>
          </a:p>
          <a:p>
            <a:pPr algn="ctr"/>
            <a:endParaRPr kumimoji="1" lang="zh-CN" altLang="en-US" sz="2400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0540" y="998757"/>
            <a:ext cx="444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痛点：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4948" y="2575155"/>
            <a:ext cx="124288" cy="99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80662" y="4880675"/>
            <a:ext cx="192860" cy="13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8" y="1657295"/>
            <a:ext cx="3389247" cy="1931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76" y="1657295"/>
            <a:ext cx="3295344" cy="1931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8" y="3983762"/>
            <a:ext cx="3389247" cy="18912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977" y="3983762"/>
            <a:ext cx="3291870" cy="189125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546019" y="1561427"/>
            <a:ext cx="3153975" cy="2155605"/>
            <a:chOff x="7546019" y="1561427"/>
            <a:chExt cx="3153975" cy="2155605"/>
          </a:xfrm>
        </p:grpSpPr>
        <p:sp>
          <p:nvSpPr>
            <p:cNvPr id="217" name="矩形 216"/>
            <p:cNvSpPr/>
            <p:nvPr/>
          </p:nvSpPr>
          <p:spPr>
            <a:xfrm>
              <a:off x="7546019" y="1561427"/>
              <a:ext cx="3153975" cy="2155605"/>
            </a:xfrm>
            <a:prstGeom prst="rect">
              <a:avLst/>
            </a:prstGeom>
            <a:solidFill>
              <a:srgbClr val="ED6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4298C"/>
                </a:solidFill>
                <a:cs typeface="+mn-ea"/>
                <a:sym typeface="+mn-lt"/>
              </a:endParaRPr>
            </a:p>
          </p:txBody>
        </p:sp>
        <p:sp>
          <p:nvSpPr>
            <p:cNvPr id="221" name="文本框 61"/>
            <p:cNvSpPr txBox="1"/>
            <p:nvPr/>
          </p:nvSpPr>
          <p:spPr>
            <a:xfrm>
              <a:off x="7660233" y="1796819"/>
              <a:ext cx="2289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公共</a:t>
              </a:r>
              <a:r>
                <a:rPr lang="zh-CN" altLang="en-US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盘上传活动图片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7660233" y="2341775"/>
              <a:ext cx="2445238" cy="1015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不便于人员预览</a:t>
              </a:r>
              <a:endPara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不便于管理员维护</a:t>
              </a:r>
              <a:endPara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无法快速</a:t>
              </a:r>
              <a:r>
                <a:rPr lang="en-US" altLang="zh-CN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get</a:t>
              </a: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活动的明细</a:t>
              </a:r>
              <a:endParaRPr lang="en-US" altLang="zh-CN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46019" y="3870121"/>
            <a:ext cx="3391271" cy="2155605"/>
            <a:chOff x="7546019" y="3870121"/>
            <a:chExt cx="3391271" cy="2155605"/>
          </a:xfrm>
        </p:grpSpPr>
        <p:sp>
          <p:nvSpPr>
            <p:cNvPr id="19" name="矩形 18"/>
            <p:cNvSpPr/>
            <p:nvPr/>
          </p:nvSpPr>
          <p:spPr>
            <a:xfrm>
              <a:off x="7546019" y="3870121"/>
              <a:ext cx="3167677" cy="2155605"/>
            </a:xfrm>
            <a:prstGeom prst="rect">
              <a:avLst/>
            </a:prstGeom>
            <a:solidFill>
              <a:srgbClr val="ED6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4298C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61"/>
            <p:cNvSpPr txBox="1"/>
            <p:nvPr/>
          </p:nvSpPr>
          <p:spPr>
            <a:xfrm>
              <a:off x="7660233" y="4105513"/>
              <a:ext cx="2596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Excel</a:t>
              </a:r>
              <a:r>
                <a:rPr lang="zh-CN" altLang="en-US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记录活动人员与支出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60233" y="4632244"/>
              <a:ext cx="3277057" cy="1015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不便对比各个科室</a:t>
              </a:r>
              <a:r>
                <a:rPr lang="en-US" altLang="zh-CN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社团的积分</a:t>
              </a:r>
              <a:endPara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对使用者有一定的</a:t>
              </a:r>
              <a:r>
                <a:rPr lang="en-US" altLang="zh-CN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Excel</a:t>
              </a: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技能要求</a:t>
              </a:r>
              <a:endPara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333" b="1" dirty="0">
                  <a:solidFill>
                    <a:schemeClr val="bg1"/>
                  </a:solidFill>
                  <a:cs typeface="+mn-ea"/>
                  <a:sym typeface="+mn-lt"/>
                </a:rPr>
                <a:t>多</a:t>
              </a:r>
              <a:r>
                <a:rPr lang="zh-CN" altLang="en-US" sz="1333" b="1" dirty="0" smtClean="0">
                  <a:solidFill>
                    <a:schemeClr val="bg1"/>
                  </a:solidFill>
                  <a:cs typeface="+mn-ea"/>
                  <a:sym typeface="+mn-lt"/>
                </a:rPr>
                <a:t>人预览时会导致文件无法被编辑</a:t>
              </a:r>
              <a:endParaRPr lang="en-US" altLang="zh-CN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7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animMotion origin="layout" path="M 0 0 L 0.430275 0.002083 E" pathEditMode="relative" ptsTypes="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0275 -0.002083 L 0 0 E" pathEditMode="relative" ptsTypes="">
                                      <p:cBhvr>
                                        <p:cTn id="5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2537634" y="216461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3941" y="462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animMotion origin="layout" path="M 0 0 L 0.440007 0 E" pathEditMode="relative" ptsTypes="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007 0 L 0 0 E" pathEditMode="relative" ptsTypes="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accel="50000" decel="5000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758411" y="1602728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5687" y="623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18" grpId="0" animBg="1"/>
      <p:bldP spid="24" grpId="0"/>
      <p:bldP spid="3" grpId="0"/>
      <p:bldP spid="3" grpId="1"/>
      <p:bldP spid="3" grpId="2"/>
      <p:bldP spid="4" grpId="0"/>
      <p:bldP spid="4" grpId="1"/>
      <p:bldP spid="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3140969"/>
            <a:ext cx="3026880" cy="303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" name="矩形 216"/>
          <p:cNvSpPr/>
          <p:nvPr/>
        </p:nvSpPr>
        <p:spPr>
          <a:xfrm>
            <a:off x="0" y="1517039"/>
            <a:ext cx="12192000" cy="4563120"/>
          </a:xfrm>
          <a:prstGeom prst="rect">
            <a:avLst/>
          </a:prstGeom>
          <a:solidFill>
            <a:srgbClr val="ED6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14298C"/>
              </a:solidFill>
              <a:cs typeface="+mn-ea"/>
              <a:sym typeface="+mn-lt"/>
            </a:endParaRPr>
          </a:p>
        </p:txBody>
      </p:sp>
      <p:sp>
        <p:nvSpPr>
          <p:cNvPr id="221" name="文本框 61"/>
          <p:cNvSpPr txBox="1"/>
          <p:nvPr/>
        </p:nvSpPr>
        <p:spPr>
          <a:xfrm>
            <a:off x="9770003" y="1742302"/>
            <a:ext cx="242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cs typeface="+mn-ea"/>
                <a:sym typeface="+mn-lt"/>
              </a:rPr>
              <a:t>Spinach</a:t>
            </a:r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全民运动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9481352" y="2305297"/>
            <a:ext cx="2710648" cy="3169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宣传社团活动，吸引人员加入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快速管理社团与社员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>
                <a:solidFill>
                  <a:schemeClr val="bg1"/>
                </a:solidFill>
                <a:cs typeface="+mn-ea"/>
                <a:sym typeface="+mn-lt"/>
              </a:rPr>
              <a:t>一个</a:t>
            </a: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页面录入所有活动信息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竞技排名，提升积极性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对社团收入支出统计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可</a:t>
            </a:r>
            <a:r>
              <a: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科室</a:t>
            </a:r>
            <a:r>
              <a:rPr lang="en-US" altLang="zh-CN" sz="1333" b="1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社团进行比拼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统计社团积分，落实奖励制度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b="1" dirty="0" smtClean="0">
                <a:solidFill>
                  <a:schemeClr val="bg1"/>
                </a:solidFill>
                <a:cs typeface="+mn-ea"/>
                <a:sym typeface="+mn-lt"/>
              </a:rPr>
              <a:t>对社团活动进行管理与通知</a:t>
            </a: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333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333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41C472F-C868-4E45-9151-F8214BB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6" y="176213"/>
            <a:ext cx="1352550" cy="531359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7576412-2A63-C345-B52D-956F71D03BCC}"/>
              </a:ext>
            </a:extLst>
          </p:cNvPr>
          <p:cNvSpPr/>
          <p:nvPr/>
        </p:nvSpPr>
        <p:spPr>
          <a:xfrm>
            <a:off x="171456" y="-1"/>
            <a:ext cx="114300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B69C032-9CDF-2646-91CA-1BFAEA69529F}"/>
              </a:ext>
            </a:extLst>
          </p:cNvPr>
          <p:cNvSpPr/>
          <p:nvPr/>
        </p:nvSpPr>
        <p:spPr>
          <a:xfrm flipH="1">
            <a:off x="390540" y="259216"/>
            <a:ext cx="66672" cy="407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648681A-197C-8A43-ACB1-181480237FD0}"/>
              </a:ext>
            </a:extLst>
          </p:cNvPr>
          <p:cNvSpPr txBox="1"/>
          <p:nvPr/>
        </p:nvSpPr>
        <p:spPr>
          <a:xfrm>
            <a:off x="685801" y="148648"/>
            <a:ext cx="392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cs typeface="+mn-ea"/>
                <a:sym typeface="+mn-lt"/>
              </a:rPr>
              <a:t>为什么？</a:t>
            </a:r>
            <a:endParaRPr kumimoji="1" lang="zh-CN" altLang="en-US" sz="3200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0540" y="998757"/>
            <a:ext cx="444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改进后：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" y="1508159"/>
            <a:ext cx="9372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08599" y="1717040"/>
            <a:ext cx="1908117" cy="360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109" y="3140969"/>
            <a:ext cx="3026880" cy="303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41C472F-C868-4E45-9151-F8214BB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6" y="176213"/>
            <a:ext cx="1352550" cy="531359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7576412-2A63-C345-B52D-956F71D03BCC}"/>
              </a:ext>
            </a:extLst>
          </p:cNvPr>
          <p:cNvSpPr/>
          <p:nvPr/>
        </p:nvSpPr>
        <p:spPr>
          <a:xfrm>
            <a:off x="171456" y="-1"/>
            <a:ext cx="114300" cy="666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B69C032-9CDF-2646-91CA-1BFAEA69529F}"/>
              </a:ext>
            </a:extLst>
          </p:cNvPr>
          <p:cNvSpPr/>
          <p:nvPr/>
        </p:nvSpPr>
        <p:spPr>
          <a:xfrm flipH="1">
            <a:off x="390540" y="259216"/>
            <a:ext cx="66672" cy="407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648681A-197C-8A43-ACB1-181480237FD0}"/>
              </a:ext>
            </a:extLst>
          </p:cNvPr>
          <p:cNvSpPr txBox="1"/>
          <p:nvPr/>
        </p:nvSpPr>
        <p:spPr>
          <a:xfrm>
            <a:off x="685801" y="148648"/>
            <a:ext cx="392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cs typeface="+mn-ea"/>
                <a:sym typeface="+mn-lt"/>
              </a:rPr>
              <a:t>怎么做？</a:t>
            </a:r>
            <a:endParaRPr kumimoji="1" lang="zh-CN" altLang="en-US" sz="3200" dirty="0">
              <a:cs typeface="+mn-ea"/>
              <a:sym typeface="+mn-lt"/>
            </a:endParaRPr>
          </a:p>
        </p:txBody>
      </p:sp>
      <p:sp>
        <p:nvSpPr>
          <p:cNvPr id="4" name="流程图: 磁盘 3"/>
          <p:cNvSpPr/>
          <p:nvPr/>
        </p:nvSpPr>
        <p:spPr>
          <a:xfrm>
            <a:off x="285756" y="2905760"/>
            <a:ext cx="1519540" cy="1229360"/>
          </a:xfrm>
          <a:prstGeom prst="flowChartMagneticDisk">
            <a:avLst/>
          </a:prstGeom>
          <a:solidFill>
            <a:srgbClr val="ED653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MySQL</a:t>
            </a:r>
            <a:endParaRPr lang="zh-CN" altLang="en-US" b="1" dirty="0"/>
          </a:p>
        </p:txBody>
      </p:sp>
      <p:sp>
        <p:nvSpPr>
          <p:cNvPr id="5" name="流程图: 过程 4"/>
          <p:cNvSpPr/>
          <p:nvPr/>
        </p:nvSpPr>
        <p:spPr>
          <a:xfrm>
            <a:off x="2183259" y="2917449"/>
            <a:ext cx="1154588" cy="44704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MyBatis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3444240" y="1747520"/>
            <a:ext cx="2661920" cy="3535680"/>
            <a:chOff x="3444240" y="1747520"/>
            <a:chExt cx="2661920" cy="3535680"/>
          </a:xfrm>
        </p:grpSpPr>
        <p:sp>
          <p:nvSpPr>
            <p:cNvPr id="7" name="圆角矩形 6"/>
            <p:cNvSpPr/>
            <p:nvPr/>
          </p:nvSpPr>
          <p:spPr>
            <a:xfrm>
              <a:off x="3444240" y="1747520"/>
              <a:ext cx="2661920" cy="3535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" name="流程图: 过程 5"/>
            <p:cNvSpPr/>
            <p:nvPr/>
          </p:nvSpPr>
          <p:spPr>
            <a:xfrm>
              <a:off x="3733800" y="2286000"/>
              <a:ext cx="2082800" cy="670560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Spring Boot</a:t>
              </a:r>
              <a:endParaRPr lang="zh-CN" altLang="en-US" b="1" dirty="0"/>
            </a:p>
          </p:txBody>
        </p:sp>
        <p:sp>
          <p:nvSpPr>
            <p:cNvPr id="16" name="流程图: 过程 15"/>
            <p:cNvSpPr/>
            <p:nvPr/>
          </p:nvSpPr>
          <p:spPr>
            <a:xfrm>
              <a:off x="3733800" y="3180080"/>
              <a:ext cx="2082800" cy="670560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Spring</a:t>
              </a:r>
              <a:endParaRPr lang="zh-CN" altLang="en-US" b="1" dirty="0"/>
            </a:p>
          </p:txBody>
        </p:sp>
        <p:sp>
          <p:nvSpPr>
            <p:cNvPr id="17" name="流程图: 过程 16"/>
            <p:cNvSpPr/>
            <p:nvPr/>
          </p:nvSpPr>
          <p:spPr>
            <a:xfrm>
              <a:off x="3733800" y="4165600"/>
              <a:ext cx="2082800" cy="670560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Spring MVC</a:t>
              </a:r>
              <a:endParaRPr lang="zh-CN" altLang="en-US" b="1" dirty="0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7112000" y="1747520"/>
            <a:ext cx="4734560" cy="35356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98080" y="2367280"/>
            <a:ext cx="1819440" cy="59944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Boot Strap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9550401" y="2362965"/>
            <a:ext cx="1809418" cy="6037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Chart.js</a:t>
            </a:r>
          </a:p>
        </p:txBody>
      </p:sp>
      <p:sp>
        <p:nvSpPr>
          <p:cNvPr id="27" name="矩形 26"/>
          <p:cNvSpPr/>
          <p:nvPr/>
        </p:nvSpPr>
        <p:spPr>
          <a:xfrm>
            <a:off x="7498080" y="3188846"/>
            <a:ext cx="1819440" cy="59944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Echart</a:t>
            </a:r>
            <a:endParaRPr lang="zh-CN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9550401" y="3184531"/>
            <a:ext cx="1809418" cy="6037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Select2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55040" y="1866355"/>
            <a:ext cx="212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JSP WEB UI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98080" y="4003040"/>
            <a:ext cx="1819440" cy="59944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JQuery</a:t>
            </a:r>
            <a:endParaRPr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9550401" y="3998725"/>
            <a:ext cx="1809418" cy="6037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Popper</a:t>
            </a:r>
            <a:endParaRPr lang="en-US" altLang="zh-CN" b="1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3552743" y="1832094"/>
            <a:ext cx="212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Spring </a:t>
            </a:r>
            <a:r>
              <a:rPr lang="en-US" altLang="zh-CN" b="1" dirty="0" err="1" smtClean="0">
                <a:solidFill>
                  <a:schemeClr val="bg1"/>
                </a:solidFill>
              </a:rPr>
              <a:t>Framwork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8600" y="1854874"/>
            <a:ext cx="152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Data Base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>
            <a:stCxn id="12" idx="3"/>
            <a:endCxn id="7" idx="1"/>
          </p:cNvCxnSpPr>
          <p:nvPr/>
        </p:nvCxnSpPr>
        <p:spPr>
          <a:xfrm flipV="1">
            <a:off x="2016716" y="3515360"/>
            <a:ext cx="1427524" cy="508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7" idx="3"/>
            <a:endCxn id="9" idx="1"/>
          </p:cNvCxnSpPr>
          <p:nvPr/>
        </p:nvCxnSpPr>
        <p:spPr>
          <a:xfrm>
            <a:off x="6106160" y="3515360"/>
            <a:ext cx="1005840" cy="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流程图: 过程 38"/>
          <p:cNvSpPr/>
          <p:nvPr/>
        </p:nvSpPr>
        <p:spPr>
          <a:xfrm>
            <a:off x="6249059" y="2931160"/>
            <a:ext cx="779276" cy="44704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Ajax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20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5" grpId="0" animBg="1"/>
      <p:bldP spid="9" grpId="0" animBg="1"/>
      <p:bldP spid="10" grpId="0" animBg="1"/>
      <p:bldP spid="23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/>
      <p:bldP spid="33" grpId="0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zcz2018\格创东智\格创东智，采集\光之隧道灰色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81"/>
          <a:stretch/>
        </p:blipFill>
        <p:spPr bwMode="auto">
          <a:xfrm>
            <a:off x="1" y="1"/>
            <a:ext cx="122181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3445" y="1508787"/>
            <a:ext cx="691323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cs typeface="+mn-ea"/>
                <a:sym typeface="+mn-lt"/>
              </a:rPr>
              <a:t>THANKS FOR WATCHING</a:t>
            </a:r>
            <a:endParaRPr lang="zh-CN" altLang="en-US" sz="4267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9909" y="2408112"/>
            <a:ext cx="337143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733" dirty="0">
                <a:solidFill>
                  <a:schemeClr val="bg1"/>
                </a:solidFill>
                <a:cs typeface="+mn-ea"/>
                <a:sym typeface="+mn-lt"/>
              </a:rPr>
              <a:t>谢   谢   浏   览</a:t>
            </a:r>
          </a:p>
        </p:txBody>
      </p:sp>
      <p:sp>
        <p:nvSpPr>
          <p:cNvPr id="7" name="矩形 6"/>
          <p:cNvSpPr/>
          <p:nvPr/>
        </p:nvSpPr>
        <p:spPr>
          <a:xfrm>
            <a:off x="6864085" y="5063503"/>
            <a:ext cx="5156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4298C"/>
                </a:solidFill>
                <a:cs typeface="+mn-ea"/>
                <a:sym typeface="+mn-lt"/>
              </a:rPr>
              <a:t>Business phone</a:t>
            </a:r>
            <a:r>
              <a:rPr lang="zh-Hans" altLang="en-US" sz="1600" dirty="0" smtClean="0">
                <a:solidFill>
                  <a:srgbClr val="14298C"/>
                </a:solidFill>
                <a:cs typeface="+mn-ea"/>
                <a:sym typeface="+mn-lt"/>
              </a:rPr>
              <a:t>：</a:t>
            </a:r>
            <a:r>
              <a:rPr lang="en-US" altLang="zh-CN" sz="1600" dirty="0" smtClean="0">
                <a:solidFill>
                  <a:srgbClr val="14298C"/>
                </a:solidFill>
                <a:cs typeface="+mn-ea"/>
              </a:rPr>
              <a:t>027-65502623</a:t>
            </a:r>
            <a:endParaRPr lang="en-US" altLang="zh-CN" sz="1600" dirty="0">
              <a:solidFill>
                <a:srgbClr val="14298C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4298C"/>
                </a:solidFill>
                <a:cs typeface="+mn-ea"/>
                <a:sym typeface="+mn-lt"/>
              </a:rPr>
              <a:t>Enterprise email</a:t>
            </a:r>
            <a:r>
              <a:rPr lang="zh-Hans" altLang="en-US" sz="1600" dirty="0" smtClean="0">
                <a:solidFill>
                  <a:srgbClr val="14298C"/>
                </a:solidFill>
                <a:cs typeface="+mn-ea"/>
                <a:sym typeface="+mn-lt"/>
              </a:rPr>
              <a:t>：</a:t>
            </a:r>
            <a:r>
              <a:rPr lang="en-US" altLang="zh-CN" sz="1600" dirty="0" smtClean="0">
                <a:solidFill>
                  <a:srgbClr val="14298C"/>
                </a:solidFill>
                <a:cs typeface="+mn-ea"/>
                <a:sym typeface="+mn-lt"/>
              </a:rPr>
              <a:t>chenshihao3@tcl.com</a:t>
            </a:r>
            <a:endParaRPr lang="zh-CN" altLang="en-US" sz="1600" dirty="0">
              <a:solidFill>
                <a:srgbClr val="14298C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13554B-451A-9F4F-8CF7-200511F3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96" y="3674342"/>
            <a:ext cx="1389161" cy="13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lzulrzy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242</Words>
  <Application>Microsoft Office PowerPoint</Application>
  <PresentationFormat>宽屏</PresentationFormat>
  <Paragraphs>93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陈世豪</cp:lastModifiedBy>
  <cp:revision>24</cp:revision>
  <dcterms:created xsi:type="dcterms:W3CDTF">2019-06-24T07:22:50Z</dcterms:created>
  <dcterms:modified xsi:type="dcterms:W3CDTF">2021-10-27T07:32:04Z</dcterms:modified>
</cp:coreProperties>
</file>